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323" r:id="rId3"/>
    <p:sldId id="312" r:id="rId4"/>
    <p:sldId id="274" r:id="rId5"/>
    <p:sldId id="291" r:id="rId6"/>
    <p:sldId id="337" r:id="rId7"/>
    <p:sldId id="338" r:id="rId8"/>
    <p:sldId id="339" r:id="rId9"/>
    <p:sldId id="313" r:id="rId10"/>
    <p:sldId id="331" r:id="rId11"/>
    <p:sldId id="295" r:id="rId12"/>
    <p:sldId id="264" r:id="rId13"/>
    <p:sldId id="315" r:id="rId14"/>
    <p:sldId id="316" r:id="rId15"/>
    <p:sldId id="288" r:id="rId16"/>
    <p:sldId id="289" r:id="rId17"/>
    <p:sldId id="286" r:id="rId18"/>
    <p:sldId id="287" r:id="rId19"/>
    <p:sldId id="334" r:id="rId20"/>
    <p:sldId id="277" r:id="rId21"/>
    <p:sldId id="285" r:id="rId22"/>
    <p:sldId id="335" r:id="rId23"/>
    <p:sldId id="297" r:id="rId24"/>
    <p:sldId id="342" r:id="rId25"/>
    <p:sldId id="317" r:id="rId26"/>
    <p:sldId id="296" r:id="rId27"/>
    <p:sldId id="325" r:id="rId28"/>
    <p:sldId id="307" r:id="rId29"/>
    <p:sldId id="298" r:id="rId30"/>
    <p:sldId id="299" r:id="rId31"/>
    <p:sldId id="318" r:id="rId32"/>
    <p:sldId id="300" r:id="rId33"/>
    <p:sldId id="301" r:id="rId34"/>
    <p:sldId id="302" r:id="rId35"/>
    <p:sldId id="303" r:id="rId36"/>
    <p:sldId id="304" r:id="rId37"/>
    <p:sldId id="341" r:id="rId38"/>
    <p:sldId id="319" r:id="rId39"/>
    <p:sldId id="310" r:id="rId40"/>
    <p:sldId id="327" r:id="rId41"/>
    <p:sldId id="328" r:id="rId42"/>
    <p:sldId id="329" r:id="rId43"/>
    <p:sldId id="330" r:id="rId4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2" autoAdjust="0"/>
    <p:restoredTop sz="94707" autoAdjust="0"/>
  </p:normalViewPr>
  <p:slideViewPr>
    <p:cSldViewPr>
      <p:cViewPr varScale="1">
        <p:scale>
          <a:sx n="141" d="100"/>
          <a:sy n="141" d="100"/>
        </p:scale>
        <p:origin x="115" y="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6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089497-BBDD-4427-93F1-D485E5E2A6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424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88CE8-1C84-49E6-AADD-3D1C9F2664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367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15EDEC-6080-4818-A740-0D88E97195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20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7DCC0-DA0E-418C-BA13-7CF6811C70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697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0CDC7-0D9F-4750-865B-E241313822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818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FFE69-CD1F-40D2-B9B8-5FAC425DFC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71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1FAC3-DFE6-474D-ADE9-D3A4FB86F3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10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3E3E8-F5E0-4190-8894-F01F5BA747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8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9F87C-F6A1-4EC0-A250-A9055BB3D8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320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8F7EF-6729-4D87-95F5-97B55F0F78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0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A09C7-9FEA-4734-938F-3A3C7EFB6D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086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BD14456-2468-4407-8C86-FFEDB66AA1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image" Target="../media/image11.wmf"/><Relationship Id="rId7" Type="http://schemas.openxmlformats.org/officeDocument/2006/relationships/image" Target="../media/image5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tiff"/><Relationship Id="rId5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3.png"/><Relationship Id="rId5" Type="http://schemas.openxmlformats.org/officeDocument/2006/relationships/image" Target="../media/image40.png"/><Relationship Id="rId4" Type="http://schemas.openxmlformats.org/officeDocument/2006/relationships/image" Target="../media/image4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tiff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92"/>
          <a:stretch>
            <a:fillRect/>
          </a:stretch>
        </p:blipFill>
        <p:spPr bwMode="auto">
          <a:xfrm>
            <a:off x="1066800" y="381000"/>
            <a:ext cx="6553200" cy="317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1" name="Rectangle 8"/>
          <p:cNvSpPr>
            <a:spLocks noChangeArrowheads="1"/>
          </p:cNvSpPr>
          <p:nvPr/>
        </p:nvSpPr>
        <p:spPr bwMode="auto">
          <a:xfrm>
            <a:off x="0" y="31384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052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28" b="17882"/>
          <a:stretch>
            <a:fillRect/>
          </a:stretch>
        </p:blipFill>
        <p:spPr bwMode="auto">
          <a:xfrm>
            <a:off x="1524000" y="3810000"/>
            <a:ext cx="58674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5"/>
          <p:cNvGraphicFramePr>
            <a:graphicFrameLocks noChangeAspect="1"/>
          </p:cNvGraphicFramePr>
          <p:nvPr/>
        </p:nvGraphicFramePr>
        <p:xfrm>
          <a:off x="228600" y="2376488"/>
          <a:ext cx="5795963" cy="434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5781857" imgH="4333216" progId="Photoshop.Image.8">
                  <p:embed/>
                </p:oleObj>
              </mc:Choice>
              <mc:Fallback>
                <p:oleObj name="Image" r:id="rId4" imgW="5781857" imgH="4333216" progId="Photoshop.Imag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376488"/>
                        <a:ext cx="5795963" cy="434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>
          <a:xfrm>
            <a:off x="1524000" y="2438400"/>
            <a:ext cx="19812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edia1">
            <a:hlinkClick r:id="" action="ppaction://media"/>
            <a:extLst>
              <a:ext uri="{FF2B5EF4-FFF2-40B4-BE49-F238E27FC236}">
                <a16:creationId xmlns:a16="http://schemas.microsoft.com/office/drawing/2014/main" id="{0F3BD177-7AD5-422D-A102-47CE7FDE3E2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38700" y="228600"/>
            <a:ext cx="40767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44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5"/>
          <p:cNvGraphicFramePr>
            <a:graphicFrameLocks noChangeAspect="1"/>
          </p:cNvGraphicFramePr>
          <p:nvPr/>
        </p:nvGraphicFramePr>
        <p:xfrm>
          <a:off x="228600" y="2376488"/>
          <a:ext cx="5795963" cy="434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5781857" imgH="4333216" progId="Photoshop.Image.8">
                  <p:embed/>
                </p:oleObj>
              </mc:Choice>
              <mc:Fallback>
                <p:oleObj name="Image" r:id="rId2" imgW="5781857" imgH="4333216" progId="Photoshop.Image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376488"/>
                        <a:ext cx="5795963" cy="434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5298" name="Picture 2" descr="kinesin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2376488"/>
            <a:ext cx="5795962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724400" y="469900"/>
            <a:ext cx="41910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dirty="0"/>
              <a:t>Bead is pulled into focal point of illumination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dirty="0"/>
              <a:t>Displacement from focal point produces a restoring force on bead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534400" cy="421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42" r="22464" b="14438"/>
          <a:stretch>
            <a:fillRect/>
          </a:stretch>
        </p:blipFill>
        <p:spPr bwMode="auto">
          <a:xfrm>
            <a:off x="228600" y="4343400"/>
            <a:ext cx="6477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1269" name="Object 5"/>
          <p:cNvGraphicFramePr>
            <a:graphicFrameLocks noChangeAspect="1"/>
          </p:cNvGraphicFramePr>
          <p:nvPr/>
        </p:nvGraphicFramePr>
        <p:xfrm>
          <a:off x="6781800" y="4343400"/>
          <a:ext cx="213360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66337" imgH="444307" progId="Equation.3">
                  <p:embed/>
                </p:oleObj>
              </mc:Choice>
              <mc:Fallback>
                <p:oleObj name="Equation" r:id="rId4" imgW="1066337" imgH="444307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4343400"/>
                        <a:ext cx="2133600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0" name="Object 7"/>
          <p:cNvGraphicFramePr>
            <a:graphicFrameLocks noChangeAspect="1"/>
          </p:cNvGraphicFramePr>
          <p:nvPr/>
        </p:nvGraphicFramePr>
        <p:xfrm>
          <a:off x="381000" y="5735638"/>
          <a:ext cx="8458200" cy="1122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81500" imgH="584200" progId="Equation.3">
                  <p:embed/>
                </p:oleObj>
              </mc:Choice>
              <mc:Fallback>
                <p:oleObj name="Equation" r:id="rId6" imgW="4381500" imgH="584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735638"/>
                        <a:ext cx="8458200" cy="1122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 descr="A diagram of a graph&#10;&#10;Description automatically generated with medium confidence">
            <a:extLst>
              <a:ext uri="{FF2B5EF4-FFF2-40B4-BE49-F238E27FC236}">
                <a16:creationId xmlns:a16="http://schemas.microsoft.com/office/drawing/2014/main" id="{B6053B36-A9C3-37D2-4D50-C217022B09A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4"/>
          <p:cNvGraphicFramePr>
            <a:graphicFrameLocks noChangeAspect="1"/>
          </p:cNvGraphicFramePr>
          <p:nvPr/>
        </p:nvGraphicFramePr>
        <p:xfrm>
          <a:off x="304800" y="5562600"/>
          <a:ext cx="8458200" cy="112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381500" imgH="584200" progId="Equation.3">
                  <p:embed/>
                </p:oleObj>
              </mc:Choice>
              <mc:Fallback>
                <p:oleObj name="Equation" r:id="rId2" imgW="4381500" imgH="5842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5562600"/>
                        <a:ext cx="8458200" cy="1122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291" name="Group 9"/>
          <p:cNvGrpSpPr>
            <a:grpSpLocks/>
          </p:cNvGrpSpPr>
          <p:nvPr/>
        </p:nvGrpSpPr>
        <p:grpSpPr bwMode="auto">
          <a:xfrm>
            <a:off x="1847850" y="0"/>
            <a:ext cx="7296150" cy="5538788"/>
            <a:chOff x="396" y="274"/>
            <a:chExt cx="4968" cy="3771"/>
          </a:xfrm>
        </p:grpSpPr>
        <p:pic>
          <p:nvPicPr>
            <p:cNvPr id="12293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" y="274"/>
              <a:ext cx="4968" cy="3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294" name="Text Box 6"/>
            <p:cNvSpPr txBox="1">
              <a:spLocks noChangeArrowheads="1"/>
            </p:cNvSpPr>
            <p:nvPr/>
          </p:nvSpPr>
          <p:spPr bwMode="auto">
            <a:xfrm>
              <a:off x="3264" y="1392"/>
              <a:ext cx="298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/>
                <a:t>k</a:t>
              </a:r>
              <a:r>
                <a:rPr lang="en-US" altLang="en-US" baseline="-25000"/>
                <a:t>1</a:t>
              </a:r>
              <a:endParaRPr lang="en-US" altLang="en-US"/>
            </a:p>
          </p:txBody>
        </p:sp>
        <p:sp>
          <p:nvSpPr>
            <p:cNvPr id="12295" name="Text Box 7"/>
            <p:cNvSpPr txBox="1">
              <a:spLocks noChangeArrowheads="1"/>
            </p:cNvSpPr>
            <p:nvPr/>
          </p:nvSpPr>
          <p:spPr bwMode="auto">
            <a:xfrm>
              <a:off x="3168" y="1824"/>
              <a:ext cx="344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/>
                <a:t>k</a:t>
              </a:r>
              <a:r>
                <a:rPr lang="en-US" altLang="en-US" baseline="-25000"/>
                <a:t>-1</a:t>
              </a:r>
              <a:endParaRPr lang="en-US" altLang="en-US"/>
            </a:p>
          </p:txBody>
        </p:sp>
        <p:sp>
          <p:nvSpPr>
            <p:cNvPr id="12296" name="Text Box 8"/>
            <p:cNvSpPr txBox="1">
              <a:spLocks noChangeArrowheads="1"/>
            </p:cNvSpPr>
            <p:nvPr/>
          </p:nvSpPr>
          <p:spPr bwMode="auto">
            <a:xfrm>
              <a:off x="4032" y="2929"/>
              <a:ext cx="299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/>
                <a:t>k</a:t>
              </a:r>
              <a:r>
                <a:rPr lang="en-US" altLang="en-US" baseline="-25000"/>
                <a:t>2</a:t>
              </a:r>
              <a:endParaRPr lang="en-US" altLang="en-US"/>
            </a:p>
          </p:txBody>
        </p:sp>
      </p:grp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8"/>
          <a:stretch>
            <a:fillRect/>
          </a:stretch>
        </p:blipFill>
        <p:spPr bwMode="auto">
          <a:xfrm>
            <a:off x="0" y="2057400"/>
            <a:ext cx="2743200" cy="295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A diagram of a cell structure&#10;&#10;Description automatically generated with medium confidence">
            <a:extLst>
              <a:ext uri="{FF2B5EF4-FFF2-40B4-BE49-F238E27FC236}">
                <a16:creationId xmlns:a16="http://schemas.microsoft.com/office/drawing/2014/main" id="{8644BA99-22AA-D4B2-A202-A585DA20D5C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28" b="17882"/>
          <a:stretch>
            <a:fillRect/>
          </a:stretch>
        </p:blipFill>
        <p:spPr bwMode="auto">
          <a:xfrm>
            <a:off x="1752600" y="228600"/>
            <a:ext cx="58674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352800"/>
            <a:ext cx="5410200" cy="328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04800"/>
            <a:ext cx="6400800" cy="642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63097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19"/>
          <a:stretch/>
        </p:blipFill>
        <p:spPr bwMode="auto">
          <a:xfrm>
            <a:off x="914400" y="1"/>
            <a:ext cx="7543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63"/>
          <a:stretch/>
        </p:blipFill>
        <p:spPr bwMode="auto">
          <a:xfrm>
            <a:off x="228600" y="419100"/>
            <a:ext cx="89154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63"/>
          <a:stretch/>
        </p:blipFill>
        <p:spPr bwMode="auto">
          <a:xfrm>
            <a:off x="228600" y="419100"/>
            <a:ext cx="89154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3598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92"/>
          <a:stretch>
            <a:fillRect/>
          </a:stretch>
        </p:blipFill>
        <p:spPr bwMode="auto">
          <a:xfrm>
            <a:off x="1066800" y="381000"/>
            <a:ext cx="6553200" cy="317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0" y="31384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429000"/>
            <a:ext cx="6858000" cy="340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5401"/>
            <a:ext cx="6106437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8971352" cy="479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04800"/>
            <a:ext cx="6400800" cy="642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29483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28600"/>
            <a:ext cx="6172200" cy="280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28" b="17882"/>
          <a:stretch>
            <a:fillRect/>
          </a:stretch>
        </p:blipFill>
        <p:spPr bwMode="auto">
          <a:xfrm>
            <a:off x="304800" y="3733800"/>
            <a:ext cx="5029200" cy="244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57200"/>
            <a:ext cx="2200275" cy="581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04800"/>
            <a:ext cx="6400800" cy="642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25012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609600" y="533400"/>
            <a:ext cx="80010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3600" b="1" i="1" dirty="0">
                <a:latin typeface="Arial" charset="0"/>
              </a:rPr>
              <a:t>Muscle physiology</a:t>
            </a:r>
            <a:r>
              <a:rPr lang="en-US" altLang="en-US" sz="2800" dirty="0">
                <a:latin typeface="Arial" charset="0"/>
              </a:rPr>
              <a:t> 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3 general types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skeletal muscle - voluntary movement, the one thought of as muscle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cardiac muscle - highly coordinated, moderate control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smooth muscle - slower-responding, tone of viscera, other tissues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2800" dirty="0"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i="1" dirty="0">
                <a:latin typeface="Arial" charset="0"/>
              </a:rPr>
              <a:t>striated</a:t>
            </a:r>
            <a:r>
              <a:rPr lang="en-US" altLang="en-US" sz="2800" dirty="0">
                <a:latin typeface="Arial" charset="0"/>
              </a:rPr>
              <a:t>: highly organized actin/myosin interactions - skeletal and cardiac muscle</a:t>
            </a:r>
            <a:endParaRPr lang="en-US" altLang="en-US" sz="2800" i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152400"/>
            <a:ext cx="8315325" cy="665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28600"/>
            <a:ext cx="6172200" cy="280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28" b="17882"/>
          <a:stretch>
            <a:fillRect/>
          </a:stretch>
        </p:blipFill>
        <p:spPr bwMode="auto">
          <a:xfrm>
            <a:off x="304800" y="3733800"/>
            <a:ext cx="5029200" cy="244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57200"/>
            <a:ext cx="2200275" cy="581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77027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0"/>
            <a:ext cx="55610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8458200" cy="587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58"/>
          <a:stretch>
            <a:fillRect/>
          </a:stretch>
        </p:blipFill>
        <p:spPr bwMode="auto">
          <a:xfrm>
            <a:off x="5410200" y="533400"/>
            <a:ext cx="3733800" cy="399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304800" y="228600"/>
            <a:ext cx="85344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dirty="0"/>
              <a:t>Double-headed kinesin is a bit short </a:t>
            </a:r>
            <a:br>
              <a:rPr lang="en-US" altLang="en-US" dirty="0"/>
            </a:br>
            <a:r>
              <a:rPr lang="en-US" altLang="en-US" dirty="0"/>
              <a:t>to span one step (about 8 nm)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dirty="0"/>
              <a:t>Kinesin has enzymatic activity on ATP</a:t>
            </a:r>
          </a:p>
          <a:p>
            <a:pPr lvl="1" eaLnBrk="1" hangingPunct="1">
              <a:spcBef>
                <a:spcPct val="20000"/>
              </a:spcBef>
              <a:buFontTx/>
              <a:buChar char="•"/>
            </a:pPr>
            <a:r>
              <a:rPr lang="en-US" altLang="en-US" dirty="0"/>
              <a:t>Binding site for ATP in linker</a:t>
            </a:r>
            <a:br>
              <a:rPr lang="en-US" altLang="en-US" dirty="0"/>
            </a:br>
            <a:r>
              <a:rPr lang="en-US" altLang="en-US" dirty="0"/>
              <a:t>region between head and coil</a:t>
            </a:r>
          </a:p>
          <a:p>
            <a:pPr lvl="1" eaLnBrk="1" hangingPunct="1">
              <a:spcBef>
                <a:spcPct val="20000"/>
              </a:spcBef>
              <a:buFontTx/>
              <a:buChar char="•"/>
            </a:pPr>
            <a:r>
              <a:rPr lang="en-US" altLang="en-US" dirty="0"/>
              <a:t>ATP, link is stressed, can now </a:t>
            </a:r>
            <a:br>
              <a:rPr lang="en-US" altLang="en-US" dirty="0"/>
            </a:br>
            <a:r>
              <a:rPr lang="en-US" altLang="en-US" dirty="0"/>
              <a:t>reach full step</a:t>
            </a:r>
          </a:p>
          <a:p>
            <a:pPr lvl="1" eaLnBrk="1" hangingPunct="1">
              <a:spcBef>
                <a:spcPct val="20000"/>
              </a:spcBef>
              <a:buFontTx/>
              <a:buChar char="•"/>
            </a:pPr>
            <a:r>
              <a:rPr lang="en-US" altLang="en-US" dirty="0"/>
              <a:t>ATP -&gt; ADP + P</a:t>
            </a:r>
            <a:r>
              <a:rPr lang="en-US" altLang="en-US" baseline="-25000" dirty="0"/>
              <a:t>i</a:t>
            </a:r>
            <a:endParaRPr lang="en-US" altLang="en-US" dirty="0"/>
          </a:p>
          <a:p>
            <a:pPr lvl="1" eaLnBrk="1" hangingPunct="1">
              <a:spcBef>
                <a:spcPct val="20000"/>
              </a:spcBef>
              <a:buFontTx/>
              <a:buChar char="•"/>
            </a:pPr>
            <a:r>
              <a:rPr lang="en-US" altLang="en-US" dirty="0"/>
              <a:t>ADP, link is floppy</a:t>
            </a:r>
          </a:p>
          <a:p>
            <a:pPr lvl="1" eaLnBrk="1" hangingPunct="1">
              <a:spcBef>
                <a:spcPct val="20000"/>
              </a:spcBef>
              <a:buFontTx/>
              <a:buChar char="•"/>
            </a:pPr>
            <a:r>
              <a:rPr lang="en-US" altLang="en-US" dirty="0"/>
              <a:t>Coupled with motor activity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dirty="0"/>
              <a:t>Kinesin without nucleotide binds </a:t>
            </a:r>
            <a:r>
              <a:rPr lang="en-US" altLang="en-US" dirty="0" err="1"/>
              <a:t>microtuble</a:t>
            </a:r>
            <a:r>
              <a:rPr lang="en-US" altLang="en-US" dirty="0"/>
              <a:t> strongly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dirty="0" err="1"/>
              <a:t>Microtuble</a:t>
            </a:r>
            <a:r>
              <a:rPr lang="en-US" altLang="en-US" dirty="0"/>
              <a:t>-kinesin-ADP complex is weakly bound due to steric hindrance</a:t>
            </a:r>
          </a:p>
        </p:txBody>
      </p:sp>
      <p:sp>
        <p:nvSpPr>
          <p:cNvPr id="4100" name="AutoShape 6"/>
          <p:cNvSpPr>
            <a:spLocks noChangeArrowheads="1"/>
          </p:cNvSpPr>
          <p:nvPr/>
        </p:nvSpPr>
        <p:spPr bwMode="auto">
          <a:xfrm>
            <a:off x="6553200" y="2286000"/>
            <a:ext cx="381000" cy="381000"/>
          </a:xfrm>
          <a:prstGeom prst="sun">
            <a:avLst>
              <a:gd name="adj" fmla="val 25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1" name="AutoShape 7"/>
          <p:cNvSpPr>
            <a:spLocks noChangeArrowheads="1"/>
          </p:cNvSpPr>
          <p:nvPr/>
        </p:nvSpPr>
        <p:spPr bwMode="auto">
          <a:xfrm>
            <a:off x="7010400" y="2209800"/>
            <a:ext cx="381000" cy="381000"/>
          </a:xfrm>
          <a:prstGeom prst="sun">
            <a:avLst>
              <a:gd name="adj" fmla="val 25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610600" cy="675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066800"/>
            <a:ext cx="4233863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152400" y="685800"/>
            <a:ext cx="46482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3600" b="1" i="1">
                <a:latin typeface="Arial" charset="0"/>
              </a:rPr>
              <a:t>Cardiac muscle</a:t>
            </a:r>
            <a:r>
              <a:rPr lang="en-US" altLang="en-US" sz="2800">
                <a:latin typeface="Arial" charset="0"/>
              </a:rPr>
              <a:t> 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>
                <a:latin typeface="Arial" charset="0"/>
              </a:rPr>
              <a:t>variant of skeletal muscle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>
                <a:latin typeface="Arial" charset="0"/>
              </a:rPr>
              <a:t>modified action potential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>
                <a:latin typeface="Arial" charset="0"/>
              </a:rPr>
              <a:t>pacemaker activity</a:t>
            </a:r>
            <a:endParaRPr lang="en-US" altLang="en-US" sz="2800" i="1">
              <a:latin typeface="Arial" charset="0"/>
            </a:endParaRPr>
          </a:p>
        </p:txBody>
      </p:sp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40038"/>
            <a:ext cx="434340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0"/>
            <a:ext cx="68294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90600"/>
            <a:ext cx="8248650" cy="431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3200"/>
            <a:ext cx="7924800" cy="665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04800"/>
            <a:ext cx="5410200" cy="625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198813" y="6400800"/>
            <a:ext cx="25923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/>
              <a:t>isotonic contraction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7800"/>
            <a:ext cx="7705468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49146" y="5458361"/>
            <a:ext cx="805541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000" dirty="0"/>
              <a:t>Huxley (1957) applied </a:t>
            </a:r>
            <a:r>
              <a:rPr lang="en-US" altLang="en-US" sz="2000" dirty="0" err="1"/>
              <a:t>crossbridge</a:t>
            </a:r>
            <a:r>
              <a:rPr lang="en-US" altLang="en-US" sz="2000" dirty="0"/>
              <a:t> theory to explain the force-velocity curve</a:t>
            </a:r>
          </a:p>
          <a:p>
            <a:pPr lvl="1" eaLnBrk="1" hangingPunct="1">
              <a:buFontTx/>
              <a:buChar char="•"/>
            </a:pPr>
            <a:r>
              <a:rPr lang="en-US" altLang="en-US" sz="2000" dirty="0"/>
              <a:t>high load, more interactions involved in maintaining length of muscle</a:t>
            </a:r>
          </a:p>
          <a:p>
            <a:pPr lvl="1" eaLnBrk="1" hangingPunct="1">
              <a:buFontTx/>
              <a:buChar char="•"/>
            </a:pPr>
            <a:r>
              <a:rPr lang="en-US" altLang="en-US" sz="2000" dirty="0"/>
              <a:t>low load, all actin-myosin interactions lead to motion, max velocity</a:t>
            </a:r>
          </a:p>
          <a:p>
            <a:pPr lvl="1" eaLnBrk="1" hangingPunct="1">
              <a:buFontTx/>
              <a:buChar char="•"/>
            </a:pPr>
            <a:r>
              <a:rPr lang="en-US" altLang="en-US" sz="2000" dirty="0"/>
              <a:t>lots of curve fitting, assumptions on quantitative relations.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" t="987" r="30655" b="31498"/>
          <a:stretch/>
        </p:blipFill>
        <p:spPr bwMode="auto">
          <a:xfrm>
            <a:off x="152400" y="2261918"/>
            <a:ext cx="3289300" cy="3220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13"/>
          <a:stretch/>
        </p:blipFill>
        <p:spPr bwMode="auto">
          <a:xfrm>
            <a:off x="838200" y="304800"/>
            <a:ext cx="7705468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52400" y="3886200"/>
            <a:ext cx="96012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Myosin is non-</a:t>
            </a:r>
            <a:r>
              <a:rPr lang="en-US" altLang="en-US" sz="2800" dirty="0" err="1">
                <a:latin typeface="Arial" charset="0"/>
              </a:rPr>
              <a:t>processive</a:t>
            </a:r>
            <a:endParaRPr lang="en-US" altLang="en-US" sz="2800" dirty="0">
              <a:latin typeface="Arial" charset="0"/>
            </a:endParaRP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muscle can contract quickly, 10 </a:t>
            </a:r>
            <a:r>
              <a:rPr lang="en-US" altLang="en-US" sz="2800" dirty="0">
                <a:latin typeface="Symbol" panose="05050102010706020507" pitchFamily="18" charset="2"/>
              </a:rPr>
              <a:t>m</a:t>
            </a:r>
            <a:r>
              <a:rPr lang="en-US" altLang="en-US" sz="2800" dirty="0">
                <a:latin typeface="Arial" charset="0"/>
              </a:rPr>
              <a:t>m/sec unloaded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10 nm per step * 20 ATP/sec = 200 nm/sec ???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 dirty="0">
                <a:latin typeface="Arial" charset="0"/>
              </a:rPr>
              <a:t>2 % duty cycle, so could reach contractile speed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2819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381000" y="304800"/>
            <a:ext cx="83058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3600" b="1" i="1">
                <a:latin typeface="Arial" charset="0"/>
              </a:rPr>
              <a:t>Smooth muscle</a:t>
            </a:r>
            <a:r>
              <a:rPr lang="en-US" altLang="en-US" sz="2800">
                <a:latin typeface="Arial" charset="0"/>
              </a:rPr>
              <a:t> 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>
                <a:latin typeface="Arial" charset="0"/>
              </a:rPr>
              <a:t>less organized actin/myosin structure than striated muscle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>
                <a:latin typeface="Arial" charset="0"/>
              </a:rPr>
              <a:t>slower response</a:t>
            </a:r>
            <a:endParaRPr lang="en-US" altLang="en-US" sz="2800" i="1">
              <a:latin typeface="Arial" charset="0"/>
            </a:endParaRPr>
          </a:p>
        </p:txBody>
      </p:sp>
      <p:pic>
        <p:nvPicPr>
          <p:cNvPr id="3584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2638425"/>
            <a:ext cx="8990012" cy="421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8553450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348038"/>
            <a:ext cx="5829300" cy="350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490537"/>
            <a:ext cx="7886700" cy="598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419600" y="1905000"/>
            <a:ext cx="457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010400" y="1905000"/>
            <a:ext cx="457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848600" y="3581400"/>
            <a:ext cx="457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505200" y="3581400"/>
            <a:ext cx="457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16425" y="5181600"/>
            <a:ext cx="457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5181600"/>
            <a:ext cx="457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171" y="381000"/>
            <a:ext cx="4623478" cy="616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0" descr="g0018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48" y="609601"/>
            <a:ext cx="4350509" cy="541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7045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18" t="50000"/>
          <a:stretch/>
        </p:blipFill>
        <p:spPr bwMode="auto">
          <a:xfrm>
            <a:off x="4724400" y="4038600"/>
            <a:ext cx="3962400" cy="1369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5" r="69447" b="44148"/>
          <a:stretch/>
        </p:blipFill>
        <p:spPr bwMode="auto">
          <a:xfrm>
            <a:off x="4724400" y="609600"/>
            <a:ext cx="4021144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771552" y="5586968"/>
            <a:ext cx="4080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/>
              <a:t>Pellegrin</a:t>
            </a:r>
            <a:r>
              <a:rPr lang="en-US" sz="1800" dirty="0"/>
              <a:t> &amp; Mellor, JCS, 120:3491 (2007)</a:t>
            </a:r>
          </a:p>
        </p:txBody>
      </p:sp>
      <p:pic>
        <p:nvPicPr>
          <p:cNvPr id="1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95" r="56966" b="5708"/>
          <a:stretch/>
        </p:blipFill>
        <p:spPr bwMode="auto">
          <a:xfrm>
            <a:off x="762000" y="3220098"/>
            <a:ext cx="3051651" cy="300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Video sequences of different cell types moving in vitro. on Vimeo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t="46111"/>
          <a:stretch/>
        </p:blipFill>
        <p:spPr>
          <a:xfrm>
            <a:off x="251382" y="753533"/>
            <a:ext cx="4320618" cy="232833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600200" y="3886200"/>
            <a:ext cx="1371600" cy="5137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41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cellpollard.gi                                                 000537EBmsilver                        B74677AA: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54"/>
          <a:stretch/>
        </p:blipFill>
        <p:spPr bwMode="auto">
          <a:xfrm>
            <a:off x="228599" y="452632"/>
            <a:ext cx="5221279" cy="2671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svitkinaEM.jpeg                                                000537EBmsilver                        B74677AA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1" t="49931" r="66940"/>
          <a:stretch>
            <a:fillRect/>
          </a:stretch>
        </p:blipFill>
        <p:spPr bwMode="auto">
          <a:xfrm>
            <a:off x="5791200" y="685800"/>
            <a:ext cx="2933700" cy="5515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6" t="32053" r="32448" b="36378"/>
          <a:stretch/>
        </p:blipFill>
        <p:spPr bwMode="auto">
          <a:xfrm>
            <a:off x="838200" y="2986930"/>
            <a:ext cx="2819400" cy="3513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82614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61748"/>
          <a:stretch/>
        </p:blipFill>
        <p:spPr>
          <a:xfrm>
            <a:off x="3401682" y="2741666"/>
            <a:ext cx="5742318" cy="3208483"/>
          </a:xfrm>
          <a:prstGeom prst="rect">
            <a:avLst/>
          </a:prstGeom>
        </p:spPr>
      </p:pic>
      <p:pic>
        <p:nvPicPr>
          <p:cNvPr id="9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2" r="34738" b="68679"/>
          <a:stretch/>
        </p:blipFill>
        <p:spPr bwMode="auto">
          <a:xfrm>
            <a:off x="838200" y="2707888"/>
            <a:ext cx="2902478" cy="393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t="32322" r="62891" b="38718"/>
          <a:stretch/>
        </p:blipFill>
        <p:spPr>
          <a:xfrm>
            <a:off x="152400" y="228600"/>
            <a:ext cx="4114800" cy="29925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19600" y="6172200"/>
            <a:ext cx="4542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/>
              <a:t>Ebrahim</a:t>
            </a:r>
            <a:r>
              <a:rPr lang="en-US" sz="1800" dirty="0"/>
              <a:t> </a:t>
            </a:r>
            <a:r>
              <a:rPr lang="en-US" sz="1800" i="1" dirty="0"/>
              <a:t>et al</a:t>
            </a:r>
            <a:r>
              <a:rPr lang="en-US" sz="1800" dirty="0"/>
              <a:t>., </a:t>
            </a:r>
            <a:r>
              <a:rPr lang="en-US" sz="1800" i="1" dirty="0"/>
              <a:t>Current Biology</a:t>
            </a:r>
            <a:r>
              <a:rPr lang="en-US" sz="1800" dirty="0"/>
              <a:t>, 23:731 (2013)</a:t>
            </a:r>
          </a:p>
        </p:txBody>
      </p:sp>
    </p:spTree>
    <p:extLst>
      <p:ext uri="{BB962C8B-B14F-4D97-AF65-F5344CB8AC3E}">
        <p14:creationId xmlns:p14="http://schemas.microsoft.com/office/powerpoint/2010/main" val="1308950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7" t="18112" b="23335"/>
          <a:stretch>
            <a:fillRect/>
          </a:stretch>
        </p:blipFill>
        <p:spPr bwMode="auto">
          <a:xfrm>
            <a:off x="609600" y="457200"/>
            <a:ext cx="8286750" cy="509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781800" y="914400"/>
            <a:ext cx="7620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819400" y="914400"/>
            <a:ext cx="7620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029575" y="3314700"/>
            <a:ext cx="7620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600200" y="3306763"/>
            <a:ext cx="7620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0" t="41447" r="-913"/>
          <a:stretch/>
        </p:blipFill>
        <p:spPr bwMode="auto">
          <a:xfrm>
            <a:off x="609600" y="457200"/>
            <a:ext cx="8286750" cy="509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7820025" y="1333500"/>
            <a:ext cx="7620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524000" y="1346200"/>
            <a:ext cx="7620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629400" y="3733800"/>
            <a:ext cx="7620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717800" y="3733800"/>
            <a:ext cx="7620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560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8" t="18843" r="13888"/>
          <a:stretch/>
        </p:blipFill>
        <p:spPr bwMode="auto">
          <a:xfrm>
            <a:off x="609600" y="10816"/>
            <a:ext cx="8058150" cy="6872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8029575" y="406400"/>
            <a:ext cx="7620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042275" y="5181600"/>
            <a:ext cx="7620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343400" y="5181600"/>
            <a:ext cx="7620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200400" y="2819400"/>
            <a:ext cx="7620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337050" y="406400"/>
            <a:ext cx="7620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703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490537"/>
            <a:ext cx="7886700" cy="598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419600" y="1905000"/>
            <a:ext cx="457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010400" y="1905000"/>
            <a:ext cx="457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848600" y="3581400"/>
            <a:ext cx="457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505200" y="3581400"/>
            <a:ext cx="457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16425" y="5181600"/>
            <a:ext cx="457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5181600"/>
            <a:ext cx="457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446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92"/>
          <a:stretch>
            <a:fillRect/>
          </a:stretch>
        </p:blipFill>
        <p:spPr bwMode="auto">
          <a:xfrm>
            <a:off x="304800" y="304800"/>
            <a:ext cx="8229600" cy="399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31384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381000" y="4876800"/>
          <a:ext cx="8458200" cy="112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81500" imgH="584200" progId="Equation.3">
                  <p:embed/>
                </p:oleObj>
              </mc:Choice>
              <mc:Fallback>
                <p:oleObj name="Equation" r:id="rId3" imgW="4381500" imgH="5842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876800"/>
                        <a:ext cx="8458200" cy="1122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 descr="A diagram of a structure&#10;&#10;Description automatically generated">
            <a:extLst>
              <a:ext uri="{FF2B5EF4-FFF2-40B4-BE49-F238E27FC236}">
                <a16:creationId xmlns:a16="http://schemas.microsoft.com/office/drawing/2014/main" id="{585FB8B9-50C2-4E51-3ACB-DD43F3A7A3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</TotalTime>
  <Words>275</Words>
  <Application>Microsoft Office PowerPoint</Application>
  <PresentationFormat>On-screen Show (4:3)</PresentationFormat>
  <Paragraphs>39</Paragraphs>
  <Slides>43</Slides>
  <Notes>0</Notes>
  <HiddenSlides>0</HiddenSlides>
  <MMClips>2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Symbol</vt:lpstr>
      <vt:lpstr>Times New Roman</vt:lpstr>
      <vt:lpstr>Default Design</vt:lpstr>
      <vt:lpstr>Equation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Creative Computing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Kam</dc:creator>
  <cp:lastModifiedBy>Kam, Lance C.</cp:lastModifiedBy>
  <cp:revision>58</cp:revision>
  <dcterms:created xsi:type="dcterms:W3CDTF">2004-10-27T03:51:13Z</dcterms:created>
  <dcterms:modified xsi:type="dcterms:W3CDTF">2024-11-13T15:53:58Z</dcterms:modified>
</cp:coreProperties>
</file>